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7" r:id="rId10"/>
    <p:sldId id="653" r:id="rId11"/>
    <p:sldId id="654" r:id="rId12"/>
    <p:sldId id="656" r:id="rId13"/>
    <p:sldId id="658" r:id="rId14"/>
    <p:sldId id="655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9" autoAdjust="0"/>
    <p:restoredTop sz="91533" autoAdjust="0"/>
  </p:normalViewPr>
  <p:slideViewPr>
    <p:cSldViewPr>
      <p:cViewPr>
        <p:scale>
          <a:sx n="55" d="100"/>
          <a:sy n="55" d="100"/>
        </p:scale>
        <p:origin x="1544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19,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Understanding LSTM Networks</a:t>
            </a:r>
          </a:p>
          <a:p>
            <a:pPr algn="ctr"/>
            <a:r>
              <a:rPr lang="en-US" altLang="ko-KR" sz="3600" dirty="0" smtClean="0"/>
              <a:t>with Colah’s figures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3438" y="6525344"/>
            <a:ext cx="730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/>
              <a:t>Colah’s blog: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http</a:t>
            </a:r>
            <a:r>
              <a:rPr lang="en-US" altLang="ko-KR" sz="1600" dirty="0"/>
              <a:t>://colah.github.io/posts/2015-08-Understanding-LSTMs/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Step-by-Step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194" name="Picture 2" descr="http://colah.github.io/posts/2015-08-Understanding-LSTMs/img/LSTM3-focus-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66168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colah.github.io/posts/2015-08-Understanding-LSTMs/img/LSTM3-focus-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9419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268760"/>
            <a:ext cx="1924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Forget Gate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789040"/>
            <a:ext cx="1752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Input Gate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6016" y="278092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Decide what information we’re going to </a:t>
            </a:r>
            <a:r>
              <a:rPr lang="en-US" altLang="ko-KR" b="1" dirty="0" smtClean="0">
                <a:solidFill>
                  <a:srgbClr val="CC0000"/>
                </a:solidFill>
              </a:rPr>
              <a:t>throw away </a:t>
            </a:r>
            <a:r>
              <a:rPr lang="en-US" altLang="ko-KR" dirty="0" smtClean="0">
                <a:solidFill>
                  <a:srgbClr val="CC0000"/>
                </a:solidFill>
              </a:rPr>
              <a:t>from the cell state.</a:t>
            </a:r>
            <a:endParaRPr lang="ko-KR" altLang="en-US" dirty="0">
              <a:solidFill>
                <a:srgbClr val="CC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6016" y="551723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Decide what new information we’re going to </a:t>
            </a:r>
            <a:r>
              <a:rPr lang="en-US" altLang="ko-KR" b="1" dirty="0" smtClean="0">
                <a:solidFill>
                  <a:srgbClr val="CC0000"/>
                </a:solidFill>
              </a:rPr>
              <a:t>store</a:t>
            </a:r>
            <a:r>
              <a:rPr lang="en-US" altLang="ko-KR" dirty="0" smtClean="0">
                <a:solidFill>
                  <a:srgbClr val="CC0000"/>
                </a:solidFill>
              </a:rPr>
              <a:t> in the cell state.</a:t>
            </a:r>
            <a:endParaRPr lang="ko-KR" altLang="en-US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Step-by-Step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9218" name="Picture 2" descr="http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2" y="1349139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2" y="3861048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8" y="1268760"/>
            <a:ext cx="2892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Update (cell state)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3789040"/>
            <a:ext cx="4183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Output Gate (hidden state)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6016" y="2780928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Update, scaled by how much we decide to update</a:t>
            </a:r>
          </a:p>
          <a:p>
            <a:r>
              <a:rPr lang="en-US" altLang="ko-KR" dirty="0" smtClean="0">
                <a:solidFill>
                  <a:srgbClr val="CC0000"/>
                </a:solidFill>
              </a:rPr>
              <a:t>: </a:t>
            </a:r>
            <a:r>
              <a:rPr lang="en-US" altLang="ko-KR" sz="1400" dirty="0" smtClean="0">
                <a:solidFill>
                  <a:srgbClr val="7030A0"/>
                </a:solidFill>
              </a:rPr>
              <a:t>input_gate*curr_state + forget_gate*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prev_state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551723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solidFill>
                  <a:srgbClr val="CC0000"/>
                </a:solidFill>
              </a:rPr>
              <a:t>Output based on the updated state</a:t>
            </a:r>
            <a:endParaRPr lang="en-US" altLang="ko-KR" dirty="0">
              <a:solidFill>
                <a:srgbClr val="CC0000"/>
              </a:solidFill>
            </a:endParaRPr>
          </a:p>
          <a:p>
            <a:pPr lvl="0"/>
            <a:r>
              <a:rPr lang="en-US" altLang="ko-KR" dirty="0">
                <a:solidFill>
                  <a:srgbClr val="CC0000"/>
                </a:solidFill>
              </a:rPr>
              <a:t>: </a:t>
            </a:r>
            <a:r>
              <a:rPr lang="en-US" altLang="ko-KR" sz="1400" dirty="0" smtClean="0">
                <a:solidFill>
                  <a:srgbClr val="7030A0"/>
                </a:solidFill>
              </a:rPr>
              <a:t>output_gate*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updated_state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4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Again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7312" y="2524834"/>
            <a:ext cx="1486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62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4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Gated Recurrent Unit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51720" y="6002124"/>
            <a:ext cx="7055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Cho, </a:t>
            </a:r>
            <a:r>
              <a:rPr lang="en-US" altLang="ko-KR" sz="1400" dirty="0" err="1"/>
              <a:t>Kyunghyun</a:t>
            </a:r>
            <a:r>
              <a:rPr lang="en-US" altLang="ko-KR" sz="1400" dirty="0"/>
              <a:t>, et al. "Learning phrase representations using RNN encoder-decoder for statistical machine translation." </a:t>
            </a:r>
            <a:r>
              <a:rPr lang="en-US" altLang="ko-KR" sz="1400" i="1" dirty="0" err="1"/>
              <a:t>arXiv</a:t>
            </a:r>
            <a:r>
              <a:rPr lang="en-US" altLang="ko-KR" sz="1400" i="1" dirty="0"/>
              <a:t> preprint </a:t>
            </a:r>
            <a:r>
              <a:rPr lang="en-US" altLang="ko-KR" sz="1400" i="1" dirty="0" smtClean="0"/>
              <a:t>arXiv:1406.1078 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2014).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838"/>
            <a:ext cx="9144000" cy="28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52" y="1052736"/>
            <a:ext cx="6004183" cy="455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2144" y="5733256"/>
            <a:ext cx="523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Thank You! You did a great work. 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C:\Users\CPSLAB\Desktop\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2960538" cy="45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2184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 descr="C:\Users\CPSLAB\Desktop\RNN-unrol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58019"/>
            <a:ext cx="8485508" cy="22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5224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Long-Term Dependencies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The </a:t>
            </a:r>
            <a:r>
              <a:rPr lang="en-US" altLang="ko-KR" sz="3200" b="1" dirty="0" smtClean="0">
                <a:solidFill>
                  <a:srgbClr val="2DC6E6"/>
                </a:solidFill>
              </a:rPr>
              <a:t>clouds</a:t>
            </a:r>
            <a:r>
              <a:rPr lang="en-US" altLang="ko-KR" sz="3200" dirty="0" smtClean="0">
                <a:solidFill>
                  <a:srgbClr val="2DC6E6"/>
                </a:solidFill>
              </a:rPr>
              <a:t> </a:t>
            </a:r>
            <a:r>
              <a:rPr lang="en-US" altLang="ko-KR" sz="3200" dirty="0" smtClean="0"/>
              <a:t>are in the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sky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C:\Users\CPSLAB\Desktop\RNN-shorttermdepdenc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51460"/>
            <a:ext cx="6869032" cy="316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7267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hettinger.k12.nd.us/jasonlefebre/files/2012/09/slid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" y="2377908"/>
            <a:ext cx="8644920" cy="26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Longer</a:t>
            </a:r>
            <a:r>
              <a:rPr lang="en-US" altLang="ko-KR" dirty="0" smtClean="0"/>
              <a:t>-Term </a:t>
            </a:r>
            <a:r>
              <a:rPr lang="en-US" altLang="ko-KR" dirty="0"/>
              <a:t>Dependencies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098" name="Picture 2" descr="C:\Users\CPSLAB\Desktop\RNN-longtermdependenc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11673"/>
            <a:ext cx="7632848" cy="27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42166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comes in!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Long Short Term Memory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C:\Users\CPSLAB\Desktop\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5" y="2060848"/>
            <a:ext cx="8242075" cy="30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944" y="566963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just a standard RNN.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32086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comes in!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Long Short Term Memory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944" y="566963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just a standard RNN.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074" y="5669632"/>
            <a:ext cx="54726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</a:t>
            </a:r>
            <a:r>
              <a:rPr lang="en-US" altLang="ko-KR" sz="2800" b="1" dirty="0" smtClean="0">
                <a:solidFill>
                  <a:srgbClr val="CC0000"/>
                </a:solidFill>
              </a:rPr>
              <a:t>the LSTM!</a:t>
            </a:r>
            <a:endParaRPr lang="ko-KR" altLang="en-US" sz="2800" b="1" dirty="0">
              <a:solidFill>
                <a:srgbClr val="CC0000"/>
              </a:solidFill>
            </a:endParaRPr>
          </a:p>
        </p:txBody>
      </p:sp>
      <p:pic>
        <p:nvPicPr>
          <p:cNvPr id="10" name="Picture 2" descr="C:\Users\CPSLAB\Desktop\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5" y="2060848"/>
            <a:ext cx="8242075" cy="30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CPSLAB\Desktop\LSTM3-ch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7" y="2046334"/>
            <a:ext cx="8244000" cy="309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7" y="5144765"/>
            <a:ext cx="4524375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4201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Overall 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8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Core Idea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pic>
        <p:nvPicPr>
          <p:cNvPr id="1026" name="Picture 2" descr="http://colah.github.io/posts/2015-08-Understanding-LSTMs/img/LSTM3-C-lin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2" r="23779"/>
          <a:stretch/>
        </p:blipFill>
        <p:spPr bwMode="auto">
          <a:xfrm>
            <a:off x="179512" y="2763795"/>
            <a:ext cx="6048672" cy="34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umbs.dreamstime.com/z/cardboard-boxes-conveyor-belt-892570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" b="18171"/>
          <a:stretch/>
        </p:blipFill>
        <p:spPr bwMode="auto">
          <a:xfrm>
            <a:off x="1619672" y="1483486"/>
            <a:ext cx="2592288" cy="120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701753"/>
            <a:ext cx="1635332" cy="19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-media-cache-ak0.pinimg.com/736x/c0/25/39/c0253961dad08930856f38fce28a300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00" y="1340768"/>
            <a:ext cx="2227056" cy="14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32165</TotalTime>
  <Words>276</Words>
  <Application>Microsoft Macintosh PowerPoint</Application>
  <PresentationFormat>화면 슬라이드 쇼(4:3)</PresentationFormat>
  <Paragraphs>78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Recurrent Neural Network</vt:lpstr>
      <vt:lpstr>Recurrent Neural Network</vt:lpstr>
      <vt:lpstr>Long-Term Dependencies</vt:lpstr>
      <vt:lpstr>Longer-Term Dependencies</vt:lpstr>
      <vt:lpstr>LSTM comes in!</vt:lpstr>
      <vt:lpstr>LSTM comes in!</vt:lpstr>
      <vt:lpstr>Overall Architecture</vt:lpstr>
      <vt:lpstr>The Core Idea</vt:lpstr>
      <vt:lpstr>Step-by-Step</vt:lpstr>
      <vt:lpstr>Step-by-Step</vt:lpstr>
      <vt:lpstr>Again</vt:lpstr>
      <vt:lpstr>Gated Recurrent Unit </vt:lpstr>
      <vt:lpstr>Conclusion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930</cp:revision>
  <dcterms:created xsi:type="dcterms:W3CDTF">2010-03-17T18:05:41Z</dcterms:created>
  <dcterms:modified xsi:type="dcterms:W3CDTF">2016-07-19T10:27:41Z</dcterms:modified>
</cp:coreProperties>
</file>